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24384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1"/>
  </p:normalViewPr>
  <p:slideViewPr>
    <p:cSldViewPr snapToGrid="0" snapToObjects="1">
      <p:cViewPr varScale="1">
        <p:scale>
          <a:sx n="51" d="100"/>
          <a:sy n="51" d="100"/>
        </p:scale>
        <p:origin x="904" y="2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 Fill">
            <a:extLst>
              <a:ext uri="{FF2B5EF4-FFF2-40B4-BE49-F238E27FC236}">
                <a16:creationId xmlns:a16="http://schemas.microsoft.com/office/drawing/2014/main" id="{03AF1C04-3FEF-41BD-BB84-2F263765B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2" y="0"/>
            <a:ext cx="24377898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56E71F1-5A87-4A96-B42F-2DFA1B766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696" y="0"/>
            <a:ext cx="24377898" cy="13716000"/>
            <a:chOff x="-2848" y="0"/>
            <a:chExt cx="12188949" cy="6858000"/>
          </a:xfrm>
        </p:grpSpPr>
        <p:sp>
          <p:nvSpPr>
            <p:cNvPr id="13" name="Color Cover">
              <a:extLst>
                <a:ext uri="{FF2B5EF4-FFF2-40B4-BE49-F238E27FC236}">
                  <a16:creationId xmlns:a16="http://schemas.microsoft.com/office/drawing/2014/main" id="{CF5215DD-02E8-49F2-8F73-D509B6A02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olor Cover">
              <a:extLst>
                <a:ext uri="{FF2B5EF4-FFF2-40B4-BE49-F238E27FC236}">
                  <a16:creationId xmlns:a16="http://schemas.microsoft.com/office/drawing/2014/main" id="{8E743EB7-3A15-4D51-A603-1F3C290AA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733FE3C-12C4-4FA2-A795-87D2F6776A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2558" y="1196518"/>
            <a:ext cx="21778884" cy="11361484"/>
            <a:chOff x="651279" y="598259"/>
            <a:chExt cx="10889442" cy="5680742"/>
          </a:xfrm>
        </p:grpSpPr>
        <p:sp>
          <p:nvSpPr>
            <p:cNvPr id="17" name="Color">
              <a:extLst>
                <a:ext uri="{FF2B5EF4-FFF2-40B4-BE49-F238E27FC236}">
                  <a16:creationId xmlns:a16="http://schemas.microsoft.com/office/drawing/2014/main" id="{66F1E4BF-D491-4254-81A6-5119D1672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Color">
              <a:extLst>
                <a:ext uri="{FF2B5EF4-FFF2-40B4-BE49-F238E27FC236}">
                  <a16:creationId xmlns:a16="http://schemas.microsoft.com/office/drawing/2014/main" id="{98C6C0CF-E3BD-4627-9DDF-246EAF2D4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 descr="image.png"/>
          <p:cNvPicPr>
            <a:picLocks noChangeAspect="1"/>
          </p:cNvPicPr>
          <p:nvPr/>
        </p:nvPicPr>
        <p:blipFill rotWithShape="1">
          <a:blip r:embed="rId2"/>
          <a:srcRect l="13650" r="6015" b="1"/>
          <a:stretch/>
        </p:blipFill>
        <p:spPr>
          <a:xfrm>
            <a:off x="14165620" y="1683326"/>
            <a:ext cx="8332302" cy="1037184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C2B5F12-8A82-4A59-9400-3164CBF47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696" y="0"/>
            <a:ext cx="24377904" cy="13716000"/>
            <a:chOff x="0" y="0"/>
            <a:chExt cx="12188952" cy="6858000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74BC7CB-EC69-421D-B286-57CAFE86D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2D86EA2-D090-4E0C-B153-3ECE91311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AC29764-D054-4F76-9FE5-49811EDB6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D9BB18B-7B57-4D1E-B87E-D2A7214F7C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A98EF1-1185-4EFF-A3C0-25DEBE8CD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CDA8723-DE3F-48D0-8822-0269EE207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2B072E5-03AC-4D0A-A767-43EFB55BED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968" y="1638030"/>
            <a:ext cx="11643074" cy="47067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6700">
                <a:solidFill>
                  <a:schemeClr val="bg1"/>
                </a:solidFill>
              </a:rPr>
              <a:t>.</a:t>
            </a:r>
          </a:p>
          <a:p>
            <a:pPr algn="l" defTabSz="914400">
              <a:lnSpc>
                <a:spcPct val="90000"/>
              </a:lnSpc>
            </a:pPr>
            <a:endParaRPr lang="en-US" sz="6700">
              <a:solidFill>
                <a:schemeClr val="bg1"/>
              </a:solidFill>
            </a:endParaRPr>
          </a:p>
          <a:p>
            <a:pPr algn="l" defTabSz="914400">
              <a:lnSpc>
                <a:spcPct val="90000"/>
              </a:lnSpc>
            </a:pPr>
            <a:r>
              <a:rPr lang="en-US" sz="6700">
                <a:solidFill>
                  <a:schemeClr val="bg1"/>
                </a:solidFill>
              </a:rPr>
              <a:t>"Johnson's Proven Success in the EPC: A National Leader in High School Athletics"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29968" y="6884178"/>
            <a:ext cx="11643074" cy="51937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chemeClr val="bg1"/>
                </a:solidFill>
              </a:rPr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100" dirty="0">
              <a:solidFill>
                <a:schemeClr val="bg1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chemeClr val="bg1"/>
                </a:solidFill>
              </a:rPr>
              <a:t>• Johnson was a member of Freedom High School's football, track and field, and wrestling teams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chemeClr val="bg1"/>
                </a:solidFill>
              </a:rPr>
              <a:t>• All three teams competed in the Eastern Pennsylvania Conference (EPC), one of the nation's best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chemeClr val="bg1"/>
                </a:solidFill>
              </a:rPr>
              <a:t>• The EPC wrestling programs have been ranked best in the nation by WIN magazine and have been recognized as "among the nation's best in the sport for nearly three decades"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chemeClr val="bg1"/>
                </a:solidFill>
              </a:rPr>
              <a:t>• Johnson had the opportunity to face some of the best high school wrestlers in the nation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77904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2" y="730250"/>
            <a:ext cx="10502632" cy="36146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endParaRPr lang="en-US"/>
          </a:p>
          <a:p>
            <a:pPr algn="l" defTabSz="914400">
              <a:lnSpc>
                <a:spcPct val="90000"/>
              </a:lnSpc>
            </a:pPr>
            <a:endParaRPr lang="en-US"/>
          </a:p>
          <a:p>
            <a:pPr algn="l" defTabSz="914400">
              <a:lnSpc>
                <a:spcPct val="90000"/>
              </a:lnSpc>
            </a:pPr>
            <a:r>
              <a:rPr lang="en-US"/>
              <a:t>"The Iconic Eiffel Tower: A Celebration of French History and Culture"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76400" y="4666594"/>
            <a:ext cx="9239242" cy="7687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00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00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/>
              <a:t>- Built from 1887 to 1889 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/>
              <a:t>- Centrepiece of the 1889 World's Fair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/>
              <a:t>- Nicknamed "La dame de fer" 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/>
              <a:t>- Global cultural icon of France 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/>
              <a:t>- Most visited monument with an entrance fee in the world 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/>
              <a:t>- Designated a monument historique in 1964 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/>
              <a:t>- Part of a UNESCO World Heritage Site ("Paris, Banks of the Seine") in 1991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 rotWithShape="1">
          <a:blip r:embed="rId2"/>
          <a:srcRect l="1916" r="11137"/>
          <a:stretch/>
        </p:blipFill>
        <p:spPr>
          <a:xfrm>
            <a:off x="12458430" y="10"/>
            <a:ext cx="11925570" cy="13715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4000" cy="13716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41564" y="0"/>
            <a:ext cx="14842434" cy="1371599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40932" y="1219200"/>
            <a:ext cx="8280028" cy="266167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endParaRPr lang="en-US"/>
          </a:p>
          <a:p>
            <a:pPr algn="l" defTabSz="914400">
              <a:lnSpc>
                <a:spcPct val="90000"/>
              </a:lnSpc>
            </a:pPr>
            <a:endParaRPr lang="en-US"/>
          </a:p>
          <a:p>
            <a:pPr algn="l" defTabSz="914400">
              <a:lnSpc>
                <a:spcPct val="90000"/>
              </a:lnSpc>
            </a:pPr>
            <a:r>
              <a:rPr lang="en-US"/>
              <a:t>"Jellyfish: Masters of the Marine Environment"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 rotWithShape="1">
          <a:blip r:embed="rId2"/>
          <a:srcRect t="634" r="1" b="1"/>
          <a:stretch/>
        </p:blipFill>
        <p:spPr>
          <a:xfrm>
            <a:off x="20" y="10"/>
            <a:ext cx="13803442" cy="13715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TextBox 4"/>
          <p:cNvSpPr txBox="1"/>
          <p:nvPr/>
        </p:nvSpPr>
        <p:spPr>
          <a:xfrm>
            <a:off x="14640930" y="4388204"/>
            <a:ext cx="8280026" cy="781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40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40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400"/>
              <a:t>• Jellyfish and sea jellies are members of the subphylum Medusozoa 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400"/>
              <a:t>• They are mostly free-swimming marine animals with umbrella-shaped bells and trailing tentacles 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400"/>
              <a:t>• The bell can pulsate to provide propulsion 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400"/>
              <a:t>• The tentacles are armed with stinging cells 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400"/>
              <a:t>• Jellyfish have a complex life cycle, with a sexual and a sedentary polyp phase 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400"/>
              <a:t>• The medusa phase produces planula larvae which disperse and enter the polyp phase 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400"/>
              <a:t>• The polyp phase reaches sexual maturity before becoming a medusa again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272</Words>
  <Application>Microsoft Macintosh PowerPoint</Application>
  <PresentationFormat>Custom</PresentationFormat>
  <Paragraphs>33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Calibri</vt:lpstr>
      <vt:lpstr>Office Theme</vt:lpstr>
      <vt:lpstr>.  "Johnson's Proven Success in the EPC: A National Leader in High School Athletics"</vt:lpstr>
      <vt:lpstr>  "The Iconic Eiffel Tower: A Celebration of French History and Culture"</vt:lpstr>
      <vt:lpstr>  "Jellyfish: Masters of the Marine Environment"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  "Johnson's Proven Success in the EPC: A National Leader in High School Athletics"</dc:title>
  <dc:subject/>
  <dc:creator/>
  <cp:keywords/>
  <dc:description>generated using python-pptx</dc:description>
  <cp:lastModifiedBy>Martin Yanev</cp:lastModifiedBy>
  <cp:revision>2</cp:revision>
  <dcterms:created xsi:type="dcterms:W3CDTF">2013-01-27T09:14:16Z</dcterms:created>
  <dcterms:modified xsi:type="dcterms:W3CDTF">2023-03-08T09:42:18Z</dcterms:modified>
  <cp:category/>
</cp:coreProperties>
</file>